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4" r:id="rId14"/>
    <p:sldId id="270" r:id="rId15"/>
    <p:sldId id="271" r:id="rId16"/>
    <p:sldId id="27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</p:sldIdLst>
  <p:sldSz cx="10083800" cy="5670550"/>
  <p:notesSz cx="10083800" cy="56705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132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1757870"/>
            <a:ext cx="8571230" cy="1190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B1B1B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B1B1B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B1B1B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10079990" y="0"/>
                </a:moveTo>
                <a:lnTo>
                  <a:pt x="0" y="0"/>
                </a:lnTo>
                <a:lnTo>
                  <a:pt x="0" y="414020"/>
                </a:lnTo>
                <a:lnTo>
                  <a:pt x="10079990" y="414020"/>
                </a:lnTo>
                <a:lnTo>
                  <a:pt x="10079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5040630" y="414020"/>
                </a:moveTo>
                <a:lnTo>
                  <a:pt x="0" y="414020"/>
                </a:lnTo>
                <a:lnTo>
                  <a:pt x="0" y="0"/>
                </a:lnTo>
                <a:lnTo>
                  <a:pt x="10079990" y="0"/>
                </a:lnTo>
                <a:lnTo>
                  <a:pt x="10079990" y="414020"/>
                </a:lnTo>
                <a:lnTo>
                  <a:pt x="5040630" y="41402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928100" y="90529"/>
            <a:ext cx="1064259" cy="629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100" y="502010"/>
            <a:ext cx="9245600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1B1B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5169" y="1218289"/>
            <a:ext cx="8633460" cy="1685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9269" y="5361030"/>
            <a:ext cx="464312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08900" y="5361030"/>
            <a:ext cx="13582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0989" y="1798680"/>
            <a:ext cx="7008495" cy="141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2870" algn="ctr">
              <a:lnSpc>
                <a:spcPts val="3715"/>
              </a:lnSpc>
            </a:pPr>
            <a:r>
              <a:rPr sz="3200" spc="-25" dirty="0">
                <a:latin typeface="Arial"/>
                <a:cs typeface="Arial"/>
              </a:rPr>
              <a:t>DIGITALIZACIÓN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3D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REALIDAD </a:t>
            </a:r>
            <a:r>
              <a:rPr sz="3200" b="1" spc="-5" dirty="0">
                <a:latin typeface="Arial"/>
                <a:cs typeface="Arial"/>
              </a:rPr>
              <a:t>VIRTUAL 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b="1" spc="-30" dirty="0">
                <a:latin typeface="Arial"/>
                <a:cs typeface="Arial"/>
              </a:rPr>
              <a:t>AUMENTADA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715"/>
              </a:lnSpc>
            </a:pPr>
            <a:r>
              <a:rPr sz="3200" spc="-5" dirty="0">
                <a:solidFill>
                  <a:srgbClr val="999999"/>
                </a:solidFill>
                <a:latin typeface="Arial"/>
                <a:cs typeface="Arial"/>
              </a:rPr>
              <a:t>[INDUSTRIA</a:t>
            </a:r>
            <a:r>
              <a:rPr sz="3200" spc="-25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999999"/>
                </a:solidFill>
                <a:latin typeface="Arial"/>
                <a:cs typeface="Arial"/>
              </a:rPr>
              <a:t>4.0]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10079990" y="0"/>
                </a:moveTo>
                <a:lnTo>
                  <a:pt x="0" y="0"/>
                </a:lnTo>
                <a:lnTo>
                  <a:pt x="0" y="414020"/>
                </a:lnTo>
                <a:lnTo>
                  <a:pt x="10079990" y="414020"/>
                </a:lnTo>
                <a:lnTo>
                  <a:pt x="10079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5040630" y="414020"/>
                </a:moveTo>
                <a:lnTo>
                  <a:pt x="0" y="414020"/>
                </a:lnTo>
                <a:lnTo>
                  <a:pt x="0" y="0"/>
                </a:lnTo>
                <a:lnTo>
                  <a:pt x="10079990" y="0"/>
                </a:lnTo>
                <a:lnTo>
                  <a:pt x="10079990" y="414020"/>
                </a:lnTo>
                <a:lnTo>
                  <a:pt x="5040630" y="41402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8100" y="90529"/>
            <a:ext cx="1064259" cy="629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169" y="1259498"/>
            <a:ext cx="3728720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600" spc="-10" dirty="0">
                <a:latin typeface="Calibri"/>
                <a:cs typeface="Calibri"/>
              </a:rPr>
              <a:t>Ingeniería </a:t>
            </a:r>
            <a:r>
              <a:rPr sz="1600" spc="-15" dirty="0">
                <a:latin typeface="Calibri"/>
                <a:cs typeface="Calibri"/>
              </a:rPr>
              <a:t>inversa </a:t>
            </a:r>
            <a:r>
              <a:rPr sz="1600" dirty="0">
                <a:latin typeface="Calibri"/>
                <a:cs typeface="Calibri"/>
              </a:rPr>
              <a:t>/ </a:t>
            </a:r>
            <a:r>
              <a:rPr sz="1600" spc="-10" dirty="0">
                <a:latin typeface="Calibri"/>
                <a:cs typeface="Calibri"/>
              </a:rPr>
              <a:t>Recuperación </a:t>
            </a:r>
            <a:r>
              <a:rPr sz="1600" dirty="0">
                <a:latin typeface="Calibri"/>
                <a:cs typeface="Calibri"/>
              </a:rPr>
              <a:t>de </a:t>
            </a:r>
            <a:r>
              <a:rPr sz="1600" spc="-5" dirty="0">
                <a:latin typeface="Calibri"/>
                <a:cs typeface="Calibri"/>
              </a:rPr>
              <a:t>planos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endParaRPr sz="1600">
              <a:latin typeface="Calibri"/>
              <a:cs typeface="Calibri"/>
            </a:endParaRPr>
          </a:p>
          <a:p>
            <a:pPr marL="12700" marR="812165">
              <a:lnSpc>
                <a:spcPts val="1590"/>
              </a:lnSpc>
              <a:spcBef>
                <a:spcPts val="165"/>
              </a:spcBef>
            </a:pPr>
            <a:r>
              <a:rPr sz="1600" spc="-10" dirty="0">
                <a:latin typeface="Calibri"/>
                <a:cs typeface="Calibri"/>
              </a:rPr>
              <a:t>Mejora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producto </a:t>
            </a:r>
            <a:r>
              <a:rPr sz="1600" dirty="0">
                <a:latin typeface="Calibri"/>
                <a:cs typeface="Calibri"/>
              </a:rPr>
              <a:t>/ </a:t>
            </a:r>
            <a:r>
              <a:rPr sz="1600" spc="-10" dirty="0">
                <a:latin typeface="Calibri"/>
                <a:cs typeface="Calibri"/>
              </a:rPr>
              <a:t>Impresión 3d  (réplicas...)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2216510"/>
            <a:ext cx="3548379" cy="253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2809" y="1215750"/>
            <a:ext cx="5304790" cy="375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169" y="1218289"/>
            <a:ext cx="762190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Ingeniería </a:t>
            </a:r>
            <a:r>
              <a:rPr sz="1600" spc="-15" dirty="0">
                <a:latin typeface="Calibri"/>
                <a:cs typeface="Calibri"/>
              </a:rPr>
              <a:t>inversa </a:t>
            </a:r>
            <a:r>
              <a:rPr sz="1600" dirty="0">
                <a:latin typeface="Calibri"/>
                <a:cs typeface="Calibri"/>
              </a:rPr>
              <a:t>/ </a:t>
            </a:r>
            <a:r>
              <a:rPr sz="1600" spc="-10" dirty="0">
                <a:latin typeface="Calibri"/>
                <a:cs typeface="Calibri"/>
              </a:rPr>
              <a:t>Recuperación </a:t>
            </a:r>
            <a:r>
              <a:rPr sz="1600" dirty="0">
                <a:latin typeface="Calibri"/>
                <a:cs typeface="Calibri"/>
              </a:rPr>
              <a:t>de </a:t>
            </a:r>
            <a:r>
              <a:rPr sz="1600" spc="-5" dirty="0">
                <a:latin typeface="Calibri"/>
                <a:cs typeface="Calibri"/>
              </a:rPr>
              <a:t>planos </a:t>
            </a:r>
            <a:r>
              <a:rPr sz="1600" dirty="0">
                <a:latin typeface="Calibri"/>
                <a:cs typeface="Calibri"/>
              </a:rPr>
              <a:t>/ </a:t>
            </a:r>
            <a:r>
              <a:rPr sz="1600" spc="-10" dirty="0">
                <a:latin typeface="Calibri"/>
                <a:cs typeface="Calibri"/>
              </a:rPr>
              <a:t>Mejora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5" dirty="0">
                <a:latin typeface="Calibri"/>
                <a:cs typeface="Calibri"/>
              </a:rPr>
              <a:t>producto </a:t>
            </a:r>
            <a:r>
              <a:rPr sz="1600" dirty="0">
                <a:latin typeface="Calibri"/>
                <a:cs typeface="Calibri"/>
              </a:rPr>
              <a:t>/ </a:t>
            </a:r>
            <a:r>
              <a:rPr sz="1600" spc="-10" dirty="0">
                <a:latin typeface="Calibri"/>
                <a:cs typeface="Calibri"/>
              </a:rPr>
              <a:t>Impresión 3d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(réplicas...)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7020" y="2447650"/>
            <a:ext cx="4352289" cy="244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1728829"/>
            <a:ext cx="4434840" cy="3167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80" y="1258929"/>
            <a:ext cx="3545840" cy="429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600" spc="-10" dirty="0">
                <a:latin typeface="Calibri"/>
                <a:cs typeface="Calibri"/>
              </a:rPr>
              <a:t>Comprobación </a:t>
            </a:r>
            <a:r>
              <a:rPr sz="1600" spc="-5" dirty="0">
                <a:latin typeface="Calibri"/>
                <a:cs typeface="Calibri"/>
              </a:rPr>
              <a:t>después de </a:t>
            </a:r>
            <a:r>
              <a:rPr sz="1600" spc="-10" dirty="0">
                <a:latin typeface="Calibri"/>
                <a:cs typeface="Calibri"/>
              </a:rPr>
              <a:t>sometimiento </a:t>
            </a:r>
            <a:r>
              <a:rPr sz="1600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cargas...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6079" y="1653900"/>
            <a:ext cx="2015490" cy="151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88329" y="2808329"/>
            <a:ext cx="4137660" cy="2332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0629" y="1224639"/>
            <a:ext cx="48514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580" y="3527149"/>
            <a:ext cx="2232660" cy="1374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8939" y="3255369"/>
            <a:ext cx="2467610" cy="1847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5918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lang="es-ES" spc="-10" dirty="0">
                <a:solidFill>
                  <a:srgbClr val="000000"/>
                </a:solidFill>
              </a:rPr>
              <a:t>VENTAJAS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780" y="1258929"/>
            <a:ext cx="3545840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ES" sz="1600" b="1" dirty="0">
                <a:effectLst/>
              </a:rPr>
              <a:t>Largo alcance:</a:t>
            </a:r>
            <a:endParaRPr lang="es-ES" sz="1600" dirty="0">
              <a:effectLst/>
            </a:endParaRPr>
          </a:p>
          <a:p>
            <a:br>
              <a:rPr lang="es-ES" sz="1600" dirty="0">
                <a:effectLst/>
              </a:rPr>
            </a:br>
            <a:endParaRPr lang="es-ES" sz="1600" dirty="0">
              <a:effectLst/>
            </a:endParaRPr>
          </a:p>
          <a:p>
            <a:r>
              <a:rPr lang="es-ES" sz="1600" dirty="0">
                <a:effectLst/>
              </a:rPr>
              <a:t>Medición de naves e instalaciones industriales. </a:t>
            </a:r>
          </a:p>
          <a:p>
            <a:r>
              <a:rPr lang="es-ES" sz="1600" dirty="0">
                <a:effectLst/>
              </a:rPr>
              <a:t>Piezas de gran tamaño entre 2 y 70 metros, precisión de +/-2mm</a:t>
            </a:r>
          </a:p>
          <a:p>
            <a:br>
              <a:rPr lang="es-ES" sz="1600" dirty="0">
                <a:effectLst/>
              </a:rPr>
            </a:br>
            <a:endParaRPr lang="es-ES" sz="1600" dirty="0">
              <a:effectLst/>
            </a:endParaRPr>
          </a:p>
          <a:p>
            <a:r>
              <a:rPr lang="es-ES" sz="1600" b="1" dirty="0">
                <a:effectLst/>
              </a:rPr>
              <a:t>Ventajas:</a:t>
            </a:r>
            <a:endParaRPr lang="es-ES" sz="1600" dirty="0">
              <a:effectLst/>
            </a:endParaRPr>
          </a:p>
          <a:p>
            <a:r>
              <a:rPr lang="es-ES" sz="1600" dirty="0" err="1">
                <a:effectLst/>
              </a:rPr>
              <a:t>Layout</a:t>
            </a:r>
            <a:r>
              <a:rPr lang="es-ES" sz="1600" dirty="0">
                <a:effectLst/>
              </a:rPr>
              <a:t> real. </a:t>
            </a:r>
          </a:p>
          <a:p>
            <a:r>
              <a:rPr lang="es-ES" sz="1600" dirty="0">
                <a:effectLst/>
              </a:rPr>
              <a:t>Análisis de interferencias con </a:t>
            </a:r>
            <a:r>
              <a:rPr lang="es-ES" sz="1600">
                <a:effectLst/>
              </a:rPr>
              <a:t>nuevas instalaciones</a:t>
            </a:r>
            <a:endParaRPr lang="es-ES" sz="1600" dirty="0">
              <a:effectLst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  <p:extLst>
      <p:ext uri="{BB962C8B-B14F-4D97-AF65-F5344CB8AC3E}">
        <p14:creationId xmlns:p14="http://schemas.microsoft.com/office/powerpoint/2010/main" val="390677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3296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 + </a:t>
            </a:r>
            <a:r>
              <a:rPr spc="-15" dirty="0">
                <a:solidFill>
                  <a:srgbClr val="000000"/>
                </a:solidFill>
              </a:rPr>
              <a:t>REALIDAD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VIRTUAL?</a:t>
            </a:r>
          </a:p>
        </p:txBody>
      </p:sp>
      <p:sp>
        <p:nvSpPr>
          <p:cNvPr id="3" name="object 3"/>
          <p:cNvSpPr/>
          <p:nvPr/>
        </p:nvSpPr>
        <p:spPr>
          <a:xfrm>
            <a:off x="4805679" y="1224639"/>
            <a:ext cx="4768850" cy="172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5679" y="3116939"/>
            <a:ext cx="491363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889" y="1944729"/>
            <a:ext cx="2245360" cy="2198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1750" y="4380589"/>
            <a:ext cx="157543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TOMA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DATOS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3296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 + </a:t>
            </a:r>
            <a:r>
              <a:rPr spc="-15" dirty="0">
                <a:solidFill>
                  <a:srgbClr val="000000"/>
                </a:solidFill>
              </a:rPr>
              <a:t>REALIDAD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VIRTUAL?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1750" y="4380589"/>
            <a:ext cx="413131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ANÁLISIS DE </a:t>
            </a:r>
            <a:r>
              <a:rPr sz="1800" spc="-50" dirty="0">
                <a:latin typeface="Calibri"/>
                <a:cs typeface="Calibri"/>
              </a:rPr>
              <a:t>DATOS </a:t>
            </a:r>
            <a:r>
              <a:rPr sz="1800" spc="-10" dirty="0">
                <a:latin typeface="Calibri"/>
                <a:cs typeface="Calibri"/>
              </a:rPr>
              <a:t>REGISTRO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MODELADO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090" y="1295759"/>
            <a:ext cx="4471670" cy="277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7650" y="1321159"/>
            <a:ext cx="4464050" cy="2769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3296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 + </a:t>
            </a:r>
            <a:r>
              <a:rPr spc="-15" dirty="0">
                <a:solidFill>
                  <a:srgbClr val="000000"/>
                </a:solidFill>
              </a:rPr>
              <a:t>REALIDAD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VIRTUAL?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1750" y="4380589"/>
            <a:ext cx="72663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TEXTURIZADO, </a:t>
            </a:r>
            <a:r>
              <a:rPr sz="1800" spc="-5" dirty="0">
                <a:latin typeface="Calibri"/>
                <a:cs typeface="Calibri"/>
              </a:rPr>
              <a:t>USO DE CÁMARAS </a:t>
            </a:r>
            <a:r>
              <a:rPr sz="1800" spc="-10" dirty="0">
                <a:latin typeface="Calibri"/>
                <a:cs typeface="Calibri"/>
              </a:rPr>
              <a:t>PROGRAMAS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VISIÓN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FOTOGRAMETRÍA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7650" y="1401169"/>
            <a:ext cx="4464050" cy="277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59" y="1439269"/>
            <a:ext cx="4403090" cy="273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80" y="1290680"/>
            <a:ext cx="140906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Realidad </a:t>
            </a:r>
            <a:r>
              <a:rPr sz="1600" spc="-5" dirty="0">
                <a:latin typeface="Calibri"/>
                <a:cs typeface="Calibri"/>
              </a:rPr>
              <a:t>virtual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780" y="1899010"/>
            <a:ext cx="228409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SIMULACION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INTERACTIVA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780" y="2304139"/>
            <a:ext cx="16135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RV  </a:t>
            </a:r>
            <a:r>
              <a:rPr sz="1600" spc="-10" dirty="0">
                <a:latin typeface="Calibri"/>
                <a:cs typeface="Calibri"/>
              </a:rPr>
              <a:t>vs</a:t>
            </a:r>
            <a:r>
              <a:rPr sz="1600" spc="3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ANIMACION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2780" y="2709269"/>
            <a:ext cx="85851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3D VS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360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9040" y="1899010"/>
            <a:ext cx="20745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INTERACCIÓN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IMPLÍCITA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9040" y="2344779"/>
            <a:ext cx="1476375" cy="429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600" spc="-15" dirty="0">
                <a:latin typeface="Calibri"/>
                <a:cs typeface="Calibri"/>
              </a:rPr>
              <a:t>SEGUIMIENTO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  </a:t>
            </a:r>
            <a:r>
              <a:rPr sz="1600" spc="-10" dirty="0">
                <a:latin typeface="Calibri"/>
                <a:cs typeface="Calibri"/>
              </a:rPr>
              <a:t>MOVIMIENTOS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9040" y="2912469"/>
            <a:ext cx="18542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DEJAR </a:t>
            </a:r>
            <a:r>
              <a:rPr sz="1600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PERCIBIR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1200" y="1890119"/>
            <a:ext cx="2005964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INMERSIÓN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SENSORIAL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1200" y="2296519"/>
            <a:ext cx="71310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VISUAL+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200" y="2742858"/>
            <a:ext cx="847725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3100"/>
              </a:lnSpc>
            </a:pP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Ú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A  </a:t>
            </a:r>
            <a:r>
              <a:rPr sz="1600" spc="-5" dirty="0">
                <a:latin typeface="Calibri"/>
                <a:cs typeface="Calibri"/>
              </a:rPr>
              <a:t>HÁPTICA  </a:t>
            </a:r>
            <a:r>
              <a:rPr sz="1600" spc="-35" dirty="0">
                <a:latin typeface="Calibri"/>
                <a:cs typeface="Calibri"/>
              </a:rPr>
              <a:t>OLFATO...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28509" y="3313789"/>
            <a:ext cx="2338070" cy="172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3370" y="3240129"/>
            <a:ext cx="1367789" cy="1944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19" y="3420469"/>
            <a:ext cx="2519680" cy="14744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30570" y="4016099"/>
            <a:ext cx="3522979" cy="107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5"/>
              </a:lnSpc>
            </a:pPr>
            <a:r>
              <a:rPr sz="1600" spc="-25" dirty="0">
                <a:latin typeface="Calibri"/>
                <a:cs typeface="Calibri"/>
              </a:rPr>
              <a:t>Tratamiento </a:t>
            </a:r>
            <a:r>
              <a:rPr sz="1600" spc="-5" dirty="0">
                <a:latin typeface="Calibri"/>
                <a:cs typeface="Calibri"/>
              </a:rPr>
              <a:t>del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Alzhéimer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83200"/>
              </a:lnSpc>
              <a:spcBef>
                <a:spcPts val="155"/>
              </a:spcBef>
            </a:pPr>
            <a:r>
              <a:rPr sz="1600" spc="-10" dirty="0">
                <a:latin typeface="Calibri"/>
                <a:cs typeface="Calibri"/>
              </a:rPr>
              <a:t>Ayudar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los </a:t>
            </a:r>
            <a:r>
              <a:rPr sz="1600" spc="-15" dirty="0">
                <a:latin typeface="Calibri"/>
                <a:cs typeface="Calibri"/>
              </a:rPr>
              <a:t>enfermos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recuperar  </a:t>
            </a:r>
            <a:r>
              <a:rPr sz="1600" spc="-5" dirty="0">
                <a:latin typeface="Calibri"/>
                <a:cs typeface="Calibri"/>
              </a:rPr>
              <a:t>capacidades </a:t>
            </a:r>
            <a:r>
              <a:rPr sz="1600" spc="-10" dirty="0">
                <a:latin typeface="Calibri"/>
                <a:cs typeface="Calibri"/>
              </a:rPr>
              <a:t>cognitivas. </a:t>
            </a:r>
            <a:r>
              <a:rPr sz="1600" spc="-5" dirty="0">
                <a:latin typeface="Calibri"/>
                <a:cs typeface="Calibri"/>
              </a:rPr>
              <a:t>Se </a:t>
            </a:r>
            <a:r>
              <a:rPr sz="1600" spc="-10" dirty="0">
                <a:latin typeface="Calibri"/>
                <a:cs typeface="Calibri"/>
              </a:rPr>
              <a:t>realizan  mediante </a:t>
            </a:r>
            <a:r>
              <a:rPr sz="1600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reproducción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imágenes </a:t>
            </a:r>
            <a:r>
              <a:rPr sz="1600" spc="-5" dirty="0">
                <a:latin typeface="Calibri"/>
                <a:cs typeface="Calibri"/>
              </a:rPr>
              <a:t>del  pasado.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" y="1044299"/>
            <a:ext cx="24561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7125" algn="l"/>
              </a:tabLst>
            </a:pPr>
            <a:r>
              <a:rPr sz="2400" b="1" spc="5" dirty="0">
                <a:latin typeface="Calibri"/>
                <a:cs typeface="Calibri"/>
              </a:rPr>
              <a:t>¿</a:t>
            </a:r>
            <a:r>
              <a:rPr sz="2400" b="1" dirty="0">
                <a:latin typeface="Calibri"/>
                <a:cs typeface="Calibri"/>
              </a:rPr>
              <a:t>US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S?	M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CINA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60" y="4283124"/>
            <a:ext cx="3192145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600" spc="-10" dirty="0">
                <a:latin typeface="Calibri"/>
                <a:cs typeface="Calibri"/>
              </a:rPr>
              <a:t>Reproducir con </a:t>
            </a:r>
            <a:r>
              <a:rPr sz="1600" spc="-15" dirty="0">
                <a:latin typeface="Calibri"/>
                <a:cs typeface="Calibri"/>
              </a:rPr>
              <a:t>exactitud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anatomía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83100"/>
              </a:lnSpc>
              <a:spcBef>
                <a:spcPts val="165"/>
              </a:spcBef>
            </a:pPr>
            <a:r>
              <a:rPr sz="1600" spc="-5" dirty="0">
                <a:latin typeface="Calibri"/>
                <a:cs typeface="Calibri"/>
              </a:rPr>
              <a:t>del </a:t>
            </a:r>
            <a:r>
              <a:rPr sz="1600" spc="-10" dirty="0">
                <a:latin typeface="Calibri"/>
                <a:cs typeface="Calibri"/>
              </a:rPr>
              <a:t>paciente, con </a:t>
            </a:r>
            <a:r>
              <a:rPr sz="1600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intención </a:t>
            </a:r>
            <a:r>
              <a:rPr sz="1600" spc="-5" dirty="0">
                <a:latin typeface="Calibri"/>
                <a:cs typeface="Calibri"/>
              </a:rPr>
              <a:t>de  </a:t>
            </a:r>
            <a:r>
              <a:rPr sz="1600" spc="-15" dirty="0">
                <a:latin typeface="Calibri"/>
                <a:cs typeface="Calibri"/>
              </a:rPr>
              <a:t>practicar </a:t>
            </a:r>
            <a:r>
              <a:rPr sz="1600" spc="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operación </a:t>
            </a:r>
            <a:r>
              <a:rPr sz="1600" spc="-15" dirty="0">
                <a:latin typeface="Calibri"/>
                <a:cs typeface="Calibri"/>
              </a:rPr>
              <a:t>antes </a:t>
            </a:r>
            <a:r>
              <a:rPr sz="1600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llevarla 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cabo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4690" y="2145389"/>
            <a:ext cx="3225800" cy="1814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199453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FOBIAS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60" y="4242160"/>
            <a:ext cx="740981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Fobias,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ciertos </a:t>
            </a:r>
            <a:r>
              <a:rPr sz="1600" spc="-5" dirty="0">
                <a:latin typeface="Calibri"/>
                <a:cs typeface="Calibri"/>
              </a:rPr>
              <a:t>animales, </a:t>
            </a:r>
            <a:r>
              <a:rPr sz="1600" spc="-10" dirty="0">
                <a:latin typeface="Calibri"/>
                <a:cs typeface="Calibri"/>
              </a:rPr>
              <a:t>sangre, </a:t>
            </a:r>
            <a:r>
              <a:rPr sz="1600" spc="-5" dirty="0">
                <a:latin typeface="Calibri"/>
                <a:cs typeface="Calibri"/>
              </a:rPr>
              <a:t>espacios </a:t>
            </a:r>
            <a:r>
              <a:rPr sz="1600" spc="-10" dirty="0">
                <a:latin typeface="Calibri"/>
                <a:cs typeface="Calibri"/>
              </a:rPr>
              <a:t>cerrados, </a:t>
            </a:r>
            <a:r>
              <a:rPr sz="1600" spc="-5" dirty="0">
                <a:latin typeface="Calibri"/>
                <a:cs typeface="Calibri"/>
              </a:rPr>
              <a:t>miedo </a:t>
            </a:r>
            <a:r>
              <a:rPr sz="1600" dirty="0">
                <a:latin typeface="Calibri"/>
                <a:cs typeface="Calibri"/>
              </a:rPr>
              <a:t>a las </a:t>
            </a:r>
            <a:r>
              <a:rPr sz="1600" spc="-5" dirty="0">
                <a:latin typeface="Calibri"/>
                <a:cs typeface="Calibri"/>
              </a:rPr>
              <a:t>alturas, volar en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avión….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4690" y="2146660"/>
            <a:ext cx="3224530" cy="1813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760" y="982069"/>
            <a:ext cx="83242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60795" algn="l"/>
              </a:tabLst>
            </a:pPr>
            <a:r>
              <a:rPr spc="-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10" dirty="0">
                <a:solidFill>
                  <a:srgbClr val="000000"/>
                </a:solidFill>
              </a:rPr>
              <a:t>G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25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AL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5" dirty="0">
                <a:solidFill>
                  <a:srgbClr val="000000"/>
                </a:solidFill>
              </a:rPr>
              <a:t>ZA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spc="-10"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Ó</a:t>
            </a:r>
            <a:r>
              <a:rPr dirty="0">
                <a:solidFill>
                  <a:srgbClr val="000000"/>
                </a:solidFill>
              </a:rPr>
              <a:t>N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5" dirty="0">
                <a:solidFill>
                  <a:srgbClr val="000000"/>
                </a:solidFill>
              </a:rPr>
              <a:t>R</a:t>
            </a:r>
            <a:r>
              <a:rPr spc="-4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ALI</a:t>
            </a:r>
            <a:r>
              <a:rPr spc="-45" dirty="0">
                <a:solidFill>
                  <a:srgbClr val="000000"/>
                </a:solidFill>
              </a:rPr>
              <a:t>D</a:t>
            </a:r>
            <a:r>
              <a:rPr spc="5" dirty="0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D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b="1" spc="-4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b="1" spc="-70" dirty="0">
                <a:solidFill>
                  <a:srgbClr val="000000"/>
                </a:solidFill>
                <a:latin typeface="Calibri"/>
                <a:cs typeface="Calibri"/>
              </a:rPr>
              <a:t>U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L Y	</a:t>
            </a:r>
            <a:r>
              <a:rPr b="1" spc="-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U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ME</a:t>
            </a:r>
            <a:r>
              <a:rPr b="1" spc="-1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b="1" spc="-22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b="1" spc="-7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5543550" y="2239369"/>
            <a:ext cx="2593340" cy="200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600" y="2050139"/>
            <a:ext cx="2245360" cy="2198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443357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 </a:t>
            </a:r>
            <a:r>
              <a:rPr sz="2400" b="1" spc="-10" dirty="0">
                <a:latin typeface="Calibri"/>
                <a:cs typeface="Calibri"/>
              </a:rPr>
              <a:t>ENTRENAMIENTO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MILITAR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1740" y="1728829"/>
            <a:ext cx="3968750" cy="2231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2390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DEPORTES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1740" y="1728829"/>
            <a:ext cx="3968750" cy="2231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556387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 </a:t>
            </a:r>
            <a:r>
              <a:rPr sz="2400" b="1" spc="-10" dirty="0">
                <a:latin typeface="Calibri"/>
                <a:cs typeface="Calibri"/>
              </a:rPr>
              <a:t>ENTRENAMIENTO </a:t>
            </a:r>
            <a:r>
              <a:rPr sz="2400" b="1" spc="-5" dirty="0">
                <a:latin typeface="Calibri"/>
                <a:cs typeface="Calibri"/>
              </a:rPr>
              <a:t>ANTE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INCENDIOS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31740" y="1728829"/>
            <a:ext cx="3968750" cy="2231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30784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ARQUITECTURA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0629" y="1799950"/>
            <a:ext cx="3968750" cy="2231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80" y="1766929"/>
            <a:ext cx="4032250" cy="2265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357505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 </a:t>
            </a:r>
            <a:r>
              <a:rPr sz="2400" b="1" spc="-5" dirty="0">
                <a:latin typeface="Calibri"/>
                <a:cs typeface="Calibri"/>
              </a:rPr>
              <a:t>MARKETING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FERIAS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1766929"/>
            <a:ext cx="4030979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0629" y="1799950"/>
            <a:ext cx="3967479" cy="2231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REALIDAD </a:t>
            </a:r>
            <a:r>
              <a:rPr spc="-20" dirty="0">
                <a:solidFill>
                  <a:srgbClr val="000000"/>
                </a:solidFill>
              </a:rPr>
              <a:t>VIRTUAL </a:t>
            </a:r>
            <a:r>
              <a:rPr dirty="0">
                <a:solidFill>
                  <a:srgbClr val="CCCCCC"/>
                </a:solidFill>
              </a:rPr>
              <a:t>| </a:t>
            </a:r>
            <a:r>
              <a:rPr spc="-15" dirty="0">
                <a:solidFill>
                  <a:srgbClr val="CCCCCC"/>
                </a:solidFill>
              </a:rPr>
              <a:t>REALIDAD</a:t>
            </a:r>
            <a:r>
              <a:rPr dirty="0">
                <a:solidFill>
                  <a:srgbClr val="CCCCCC"/>
                </a:solidFill>
              </a:rPr>
              <a:t> </a:t>
            </a:r>
            <a:r>
              <a:rPr spc="-40" dirty="0">
                <a:solidFill>
                  <a:srgbClr val="CCCCCC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044299"/>
            <a:ext cx="61182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¿USOS? </a:t>
            </a:r>
            <a:r>
              <a:rPr sz="2400" b="1" spc="-10" dirty="0">
                <a:latin typeface="Calibri"/>
                <a:cs typeface="Calibri"/>
              </a:rPr>
              <a:t>INCORPORACIÓN </a:t>
            </a:r>
            <a:r>
              <a:rPr sz="2400" b="1" spc="-20" dirty="0">
                <a:latin typeface="Calibri"/>
                <a:cs typeface="Calibri"/>
              </a:rPr>
              <a:t>PUESTOS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TRABAJO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1766929"/>
            <a:ext cx="4030979" cy="22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0629" y="1799950"/>
            <a:ext cx="3967479" cy="2231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653034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REALIDAD </a:t>
            </a:r>
            <a:r>
              <a:rPr spc="-20" dirty="0"/>
              <a:t>VIRTUAL </a:t>
            </a:r>
            <a:r>
              <a:rPr dirty="0"/>
              <a:t>| </a:t>
            </a:r>
            <a:r>
              <a:rPr spc="-15" dirty="0">
                <a:solidFill>
                  <a:srgbClr val="000000"/>
                </a:solidFill>
              </a:rPr>
              <a:t>REALIDAD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AUMENTADA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1069" y="3994835"/>
            <a:ext cx="8303895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600" spc="-5" dirty="0">
                <a:latin typeface="Calibri"/>
                <a:cs typeface="Calibri"/>
              </a:rPr>
              <a:t>Combinación de realidad virtual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5" dirty="0">
                <a:latin typeface="Calibri"/>
                <a:cs typeface="Calibri"/>
              </a:rPr>
              <a:t>realidad </a:t>
            </a:r>
            <a:r>
              <a:rPr sz="1600" spc="-10" dirty="0">
                <a:latin typeface="Calibri"/>
                <a:cs typeface="Calibri"/>
              </a:rPr>
              <a:t>aumentada. </a:t>
            </a:r>
            <a:r>
              <a:rPr sz="1600" spc="-15" dirty="0">
                <a:latin typeface="Calibri"/>
                <a:cs typeface="Calibri"/>
              </a:rPr>
              <a:t>Esta </a:t>
            </a:r>
            <a:r>
              <a:rPr sz="1600" spc="-10" dirty="0">
                <a:latin typeface="Calibri"/>
                <a:cs typeface="Calibri"/>
              </a:rPr>
              <a:t>combinación permite crear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nuevos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83100"/>
              </a:lnSpc>
              <a:spcBef>
                <a:spcPts val="165"/>
              </a:spcBef>
            </a:pPr>
            <a:r>
              <a:rPr sz="1600" spc="-5" dirty="0">
                <a:latin typeface="Calibri"/>
                <a:cs typeface="Calibri"/>
              </a:rPr>
              <a:t>espacios en </a:t>
            </a:r>
            <a:r>
              <a:rPr sz="1600" dirty="0">
                <a:latin typeface="Calibri"/>
                <a:cs typeface="Calibri"/>
              </a:rPr>
              <a:t>los </a:t>
            </a:r>
            <a:r>
              <a:rPr sz="1600" spc="-5" dirty="0">
                <a:latin typeface="Calibri"/>
                <a:cs typeface="Calibri"/>
              </a:rPr>
              <a:t>que </a:t>
            </a:r>
            <a:r>
              <a:rPr sz="1600" spc="-10" dirty="0">
                <a:latin typeface="Calibri"/>
                <a:cs typeface="Calibri"/>
              </a:rPr>
              <a:t>interactúan </a:t>
            </a:r>
            <a:r>
              <a:rPr sz="1600" spc="-15" dirty="0">
                <a:latin typeface="Calibri"/>
                <a:cs typeface="Calibri"/>
              </a:rPr>
              <a:t>tanto </a:t>
            </a:r>
            <a:r>
              <a:rPr sz="1600" spc="-10" dirty="0">
                <a:latin typeface="Calibri"/>
                <a:cs typeface="Calibri"/>
              </a:rPr>
              <a:t>objetos </a:t>
            </a:r>
            <a:r>
              <a:rPr sz="1600" spc="-15" dirty="0">
                <a:latin typeface="Calibri"/>
                <a:cs typeface="Calibri"/>
              </a:rPr>
              <a:t>y/o </a:t>
            </a:r>
            <a:r>
              <a:rPr sz="1600" spc="-10" dirty="0">
                <a:latin typeface="Calibri"/>
                <a:cs typeface="Calibri"/>
              </a:rPr>
              <a:t>personas </a:t>
            </a:r>
            <a:r>
              <a:rPr sz="1600" spc="-5" dirty="0">
                <a:latin typeface="Calibri"/>
                <a:cs typeface="Calibri"/>
              </a:rPr>
              <a:t>reales </a:t>
            </a:r>
            <a:r>
              <a:rPr sz="1600" spc="-10" dirty="0">
                <a:latin typeface="Calibri"/>
                <a:cs typeface="Calibri"/>
              </a:rPr>
              <a:t>como </a:t>
            </a:r>
            <a:r>
              <a:rPr sz="1600" spc="-5" dirty="0">
                <a:latin typeface="Calibri"/>
                <a:cs typeface="Calibri"/>
              </a:rPr>
              <a:t>virtuales. </a:t>
            </a:r>
            <a:r>
              <a:rPr sz="1600" spc="-10" dirty="0">
                <a:latin typeface="Calibri"/>
                <a:cs typeface="Calibri"/>
              </a:rPr>
              <a:t>Estos tendrán </a:t>
            </a:r>
            <a:r>
              <a:rPr sz="1600" spc="-5" dirty="0">
                <a:latin typeface="Calibri"/>
                <a:cs typeface="Calibri"/>
              </a:rPr>
              <a:t>una  </a:t>
            </a:r>
            <a:r>
              <a:rPr sz="1600" spc="-10" dirty="0">
                <a:latin typeface="Calibri"/>
                <a:cs typeface="Calibri"/>
              </a:rPr>
              <a:t>cámara,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manera </a:t>
            </a:r>
            <a:r>
              <a:rPr sz="1600" spc="-5" dirty="0">
                <a:latin typeface="Calibri"/>
                <a:cs typeface="Calibri"/>
              </a:rPr>
              <a:t>que </a:t>
            </a:r>
            <a:r>
              <a:rPr sz="1600" dirty="0">
                <a:latin typeface="Calibri"/>
                <a:cs typeface="Calibri"/>
              </a:rPr>
              <a:t>en </a:t>
            </a:r>
            <a:r>
              <a:rPr sz="1600" spc="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pantalla </a:t>
            </a:r>
            <a:r>
              <a:rPr sz="1600" spc="-5" dirty="0">
                <a:latin typeface="Calibri"/>
                <a:cs typeface="Calibri"/>
              </a:rPr>
              <a:t>que </a:t>
            </a:r>
            <a:r>
              <a:rPr sz="1600" spc="-15" dirty="0">
                <a:latin typeface="Calibri"/>
                <a:cs typeface="Calibri"/>
              </a:rPr>
              <a:t>tengas </a:t>
            </a:r>
            <a:r>
              <a:rPr sz="1600" spc="-10" dirty="0">
                <a:latin typeface="Calibri"/>
                <a:cs typeface="Calibri"/>
              </a:rPr>
              <a:t>sobre </a:t>
            </a:r>
            <a:r>
              <a:rPr sz="1600" spc="-5" dirty="0">
                <a:latin typeface="Calibri"/>
                <a:cs typeface="Calibri"/>
              </a:rPr>
              <a:t>tus ojos </a:t>
            </a:r>
            <a:r>
              <a:rPr sz="1600" spc="-10" dirty="0">
                <a:latin typeface="Calibri"/>
                <a:cs typeface="Calibri"/>
              </a:rPr>
              <a:t>podrás ver </a:t>
            </a:r>
            <a:r>
              <a:rPr sz="1600" dirty="0">
                <a:latin typeface="Calibri"/>
                <a:cs typeface="Calibri"/>
              </a:rPr>
              <a:t>o tu </a:t>
            </a:r>
            <a:r>
              <a:rPr sz="1600" spc="-10" dirty="0">
                <a:latin typeface="Calibri"/>
                <a:cs typeface="Calibri"/>
              </a:rPr>
              <a:t>entorno real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20" dirty="0">
                <a:latin typeface="Calibri"/>
                <a:cs typeface="Calibri"/>
              </a:rPr>
              <a:t>través 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cámara 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5" dirty="0">
                <a:latin typeface="Calibri"/>
                <a:cs typeface="Calibri"/>
              </a:rPr>
              <a:t>un </a:t>
            </a:r>
            <a:r>
              <a:rPr sz="1600" spc="-15" dirty="0">
                <a:latin typeface="Calibri"/>
                <a:cs typeface="Calibri"/>
              </a:rPr>
              <a:t>entorno totalmente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virtual.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" y="1044299"/>
            <a:ext cx="246253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¿REALIDAD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55" dirty="0">
                <a:latin typeface="Calibri"/>
                <a:cs typeface="Calibri"/>
              </a:rPr>
              <a:t>MIXTA?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4440" y="1368150"/>
            <a:ext cx="2470150" cy="247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5169" y="2622910"/>
            <a:ext cx="469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REALIDAD </a:t>
            </a:r>
            <a:r>
              <a:rPr sz="2000" spc="-15" dirty="0">
                <a:latin typeface="Calibri"/>
                <a:cs typeface="Calibri"/>
              </a:rPr>
              <a:t>VIRTUAL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10" dirty="0">
                <a:latin typeface="Calibri"/>
                <a:cs typeface="Calibri"/>
              </a:rPr>
              <a:t>REALIDAD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AUMENTADA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0989" y="1798680"/>
            <a:ext cx="7008495" cy="141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2870" algn="ctr">
              <a:lnSpc>
                <a:spcPts val="3715"/>
              </a:lnSpc>
            </a:pPr>
            <a:r>
              <a:rPr sz="3200" spc="-25" dirty="0">
                <a:latin typeface="Arial"/>
                <a:cs typeface="Arial"/>
              </a:rPr>
              <a:t>DIGITALIZACIÓN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3D</a:t>
            </a:r>
            <a:endParaRPr sz="3200" dirty="0">
              <a:latin typeface="Arial"/>
              <a:cs typeface="Arial"/>
            </a:endParaRPr>
          </a:p>
          <a:p>
            <a:pPr algn="ctr">
              <a:lnSpc>
                <a:spcPts val="3590"/>
              </a:lnSpc>
            </a:pPr>
            <a:r>
              <a:rPr lang="es-ES" sz="3200" spc="-5" dirty="0">
                <a:latin typeface="Arial"/>
                <a:cs typeface="Arial"/>
              </a:rPr>
              <a:t>REALIDAD </a:t>
            </a:r>
            <a:r>
              <a:rPr lang="es-ES" sz="3200" b="1" spc="-5" dirty="0">
                <a:latin typeface="Arial"/>
                <a:cs typeface="Arial"/>
              </a:rPr>
              <a:t>VIRTUAL </a:t>
            </a:r>
            <a:r>
              <a:rPr lang="es-ES" sz="3200" dirty="0">
                <a:latin typeface="Arial"/>
                <a:cs typeface="Arial"/>
              </a:rPr>
              <a:t>Y</a:t>
            </a:r>
            <a:r>
              <a:rPr lang="es-ES" sz="3200" spc="-120" dirty="0">
                <a:latin typeface="Arial"/>
                <a:cs typeface="Arial"/>
              </a:rPr>
              <a:t> </a:t>
            </a:r>
            <a:r>
              <a:rPr lang="es-ES" sz="3200" b="1" spc="-30" dirty="0">
                <a:latin typeface="Arial"/>
                <a:cs typeface="Arial"/>
              </a:rPr>
              <a:t>AUMENTADA</a:t>
            </a:r>
            <a:endParaRPr lang="es-ES" sz="3200" dirty="0">
              <a:latin typeface="Arial"/>
              <a:cs typeface="Arial"/>
            </a:endParaRPr>
          </a:p>
          <a:p>
            <a:pPr algn="ctr">
              <a:lnSpc>
                <a:spcPts val="3715"/>
              </a:lnSpc>
            </a:pPr>
            <a:r>
              <a:rPr sz="3200" spc="-5" dirty="0">
                <a:solidFill>
                  <a:srgbClr val="999999"/>
                </a:solidFill>
                <a:latin typeface="Arial"/>
                <a:cs typeface="Arial"/>
              </a:rPr>
              <a:t>[INDUSTRIA</a:t>
            </a:r>
            <a:r>
              <a:rPr sz="3200" spc="-25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999999"/>
                </a:solidFill>
                <a:latin typeface="Arial"/>
                <a:cs typeface="Arial"/>
              </a:rPr>
              <a:t>4.0]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92839"/>
            <a:ext cx="10078720" cy="448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10079990" y="0"/>
                </a:moveTo>
                <a:lnTo>
                  <a:pt x="0" y="0"/>
                </a:lnTo>
                <a:lnTo>
                  <a:pt x="0" y="414020"/>
                </a:lnTo>
                <a:lnTo>
                  <a:pt x="10079990" y="414020"/>
                </a:lnTo>
                <a:lnTo>
                  <a:pt x="10079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256889"/>
            <a:ext cx="10079990" cy="414020"/>
          </a:xfrm>
          <a:custGeom>
            <a:avLst/>
            <a:gdLst/>
            <a:ahLst/>
            <a:cxnLst/>
            <a:rect l="l" t="t" r="r" b="b"/>
            <a:pathLst>
              <a:path w="10079990" h="414020">
                <a:moveTo>
                  <a:pt x="5040630" y="414020"/>
                </a:moveTo>
                <a:lnTo>
                  <a:pt x="0" y="414020"/>
                </a:lnTo>
                <a:lnTo>
                  <a:pt x="0" y="0"/>
                </a:lnTo>
                <a:lnTo>
                  <a:pt x="10079990" y="0"/>
                </a:lnTo>
                <a:lnTo>
                  <a:pt x="10079990" y="414020"/>
                </a:lnTo>
                <a:lnTo>
                  <a:pt x="5040630" y="41402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8100" y="90529"/>
            <a:ext cx="1064259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0759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</a:t>
            </a:r>
            <a:r>
              <a:rPr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</a:p>
        </p:txBody>
      </p:sp>
      <p:sp>
        <p:nvSpPr>
          <p:cNvPr id="3" name="object 3"/>
          <p:cNvSpPr/>
          <p:nvPr/>
        </p:nvSpPr>
        <p:spPr>
          <a:xfrm>
            <a:off x="863600" y="2050139"/>
            <a:ext cx="2245360" cy="2198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25620" y="2265023"/>
            <a:ext cx="3902075" cy="209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145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Digitalizar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escáner sus </a:t>
            </a:r>
            <a:r>
              <a:rPr sz="1800" spc="-15" dirty="0">
                <a:latin typeface="Calibri"/>
                <a:cs typeface="Calibri"/>
              </a:rPr>
              <a:t>piezas </a:t>
            </a:r>
            <a:r>
              <a:rPr sz="1800" spc="-5" dirty="0">
                <a:latin typeface="Calibri"/>
                <a:cs typeface="Calibri"/>
              </a:rPr>
              <a:t>en 3D de  </a:t>
            </a:r>
            <a:r>
              <a:rPr sz="1800" spc="-10" dirty="0">
                <a:latin typeface="Calibri"/>
                <a:cs typeface="Calibri"/>
              </a:rPr>
              <a:t>alta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definición.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 indent="52069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La </a:t>
            </a:r>
            <a:r>
              <a:rPr sz="1800" spc="-10" dirty="0">
                <a:latin typeface="Calibri"/>
                <a:cs typeface="Calibri"/>
              </a:rPr>
              <a:t>digitalización </a:t>
            </a:r>
            <a:r>
              <a:rPr sz="1800" spc="-5" dirty="0">
                <a:latin typeface="Calibri"/>
                <a:cs typeface="Calibri"/>
              </a:rPr>
              <a:t>3D es </a:t>
            </a:r>
            <a:r>
              <a:rPr sz="1800" dirty="0">
                <a:latin typeface="Calibri"/>
                <a:cs typeface="Calibri"/>
              </a:rPr>
              <a:t>un </a:t>
            </a:r>
            <a:r>
              <a:rPr sz="1800" spc="-10" dirty="0">
                <a:latin typeface="Calibri"/>
                <a:cs typeface="Calibri"/>
              </a:rPr>
              <a:t>procedimiento  </a:t>
            </a:r>
            <a:r>
              <a:rPr sz="1800" spc="-5" dirty="0">
                <a:latin typeface="Calibri"/>
                <a:cs typeface="Calibri"/>
              </a:rPr>
              <a:t>que permite </a:t>
            </a:r>
            <a:r>
              <a:rPr sz="1800" spc="-15" dirty="0">
                <a:latin typeface="Calibri"/>
                <a:cs typeface="Calibri"/>
              </a:rPr>
              <a:t>capturar </a:t>
            </a:r>
            <a:r>
              <a:rPr sz="1800" spc="-5" dirty="0">
                <a:latin typeface="Calibri"/>
                <a:cs typeface="Calibri"/>
              </a:rPr>
              <a:t>sin </a:t>
            </a:r>
            <a:r>
              <a:rPr sz="1800" spc="-15" dirty="0">
                <a:latin typeface="Calibri"/>
                <a:cs typeface="Calibri"/>
              </a:rPr>
              <a:t>contacto </a:t>
            </a:r>
            <a:r>
              <a:rPr sz="1800" spc="-5" dirty="0">
                <a:latin typeface="Calibri"/>
                <a:cs typeface="Calibri"/>
              </a:rPr>
              <a:t>las  </a:t>
            </a:r>
            <a:r>
              <a:rPr sz="1800" spc="-10" dirty="0">
                <a:latin typeface="Calibri"/>
                <a:cs typeface="Calibri"/>
              </a:rPr>
              <a:t>formas 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los </a:t>
            </a:r>
            <a:r>
              <a:rPr sz="1800" spc="-10" dirty="0">
                <a:latin typeface="Calibri"/>
                <a:cs typeface="Calibri"/>
              </a:rPr>
              <a:t>colores </a:t>
            </a:r>
            <a:r>
              <a:rPr sz="1800" spc="-5" dirty="0">
                <a:latin typeface="Calibri"/>
                <a:cs typeface="Calibri"/>
              </a:rPr>
              <a:t>de la superficie </a:t>
            </a:r>
            <a:r>
              <a:rPr sz="1800" dirty="0">
                <a:latin typeface="Calibri"/>
                <a:cs typeface="Calibri"/>
              </a:rPr>
              <a:t>de un  </a:t>
            </a:r>
            <a:r>
              <a:rPr sz="1800" spc="-10" dirty="0">
                <a:latin typeface="Calibri"/>
                <a:cs typeface="Calibri"/>
              </a:rPr>
              <a:t>objeto creando </a:t>
            </a:r>
            <a:r>
              <a:rPr sz="1800" dirty="0">
                <a:latin typeface="Calibri"/>
                <a:cs typeface="Calibri"/>
              </a:rPr>
              <a:t>una </a:t>
            </a:r>
            <a:r>
              <a:rPr sz="1800" spc="-10" dirty="0">
                <a:latin typeface="Calibri"/>
                <a:cs typeface="Calibri"/>
              </a:rPr>
              <a:t>réplica digital </a:t>
            </a:r>
            <a:r>
              <a:rPr sz="1800" spc="-15" dirty="0">
                <a:latin typeface="Calibri"/>
                <a:cs typeface="Calibri"/>
              </a:rPr>
              <a:t>para  </a:t>
            </a:r>
            <a:r>
              <a:rPr sz="1800" spc="-10" dirty="0">
                <a:latin typeface="Calibri"/>
                <a:cs typeface="Calibri"/>
              </a:rPr>
              <a:t>archivarla, modificarla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duplicarla gracias 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la Impresión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2429" y="214989"/>
            <a:ext cx="2618739" cy="174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0759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</a:t>
            </a:r>
            <a:r>
              <a:rPr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</a:p>
        </p:txBody>
      </p:sp>
      <p:sp>
        <p:nvSpPr>
          <p:cNvPr id="3" name="object 3"/>
          <p:cNvSpPr/>
          <p:nvPr/>
        </p:nvSpPr>
        <p:spPr>
          <a:xfrm>
            <a:off x="2879089" y="4103730"/>
            <a:ext cx="937260" cy="91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5170" y="488039"/>
            <a:ext cx="2618739" cy="174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02939" y="3666849"/>
            <a:ext cx="139954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Tiempo de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vuelo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2920" y="1152250"/>
            <a:ext cx="1781809" cy="2376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9160" y="4452980"/>
            <a:ext cx="149479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Diferencia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4490" y="4452980"/>
            <a:ext cx="112712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600" spc="-10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ria</a:t>
            </a:r>
            <a:r>
              <a:rPr sz="1600" spc="-5" dirty="0">
                <a:latin typeface="Calibri"/>
                <a:cs typeface="Calibri"/>
              </a:rPr>
              <a:t>ngu</a:t>
            </a:r>
            <a:r>
              <a:rPr sz="1600" spc="1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ci</a:t>
            </a:r>
            <a:r>
              <a:rPr sz="1600" spc="-5" dirty="0">
                <a:latin typeface="Calibri"/>
                <a:cs typeface="Calibri"/>
              </a:rPr>
              <a:t>ó</a:t>
            </a:r>
            <a:r>
              <a:rPr sz="160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60"/>
              </a:lnSpc>
            </a:pPr>
            <a:r>
              <a:rPr sz="1600" dirty="0">
                <a:latin typeface="Calibri"/>
                <a:cs typeface="Calibri"/>
              </a:rPr>
              <a:t>+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Encoder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9030" y="2154280"/>
            <a:ext cx="158623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600" spc="-5" dirty="0">
                <a:latin typeface="Calibri"/>
                <a:cs typeface="Calibri"/>
              </a:rPr>
              <a:t>La luz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estructurada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60"/>
              </a:lnSpc>
            </a:pPr>
            <a:r>
              <a:rPr sz="1600" dirty="0">
                <a:latin typeface="Calibri"/>
                <a:cs typeface="Calibri"/>
              </a:rPr>
              <a:t>+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fotogrametría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4140" y="2735939"/>
            <a:ext cx="1567180" cy="1567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4140" y="936350"/>
            <a:ext cx="0" cy="3959860"/>
          </a:xfrm>
          <a:custGeom>
            <a:avLst/>
            <a:gdLst/>
            <a:ahLst/>
            <a:cxnLst/>
            <a:rect l="l" t="t" r="r" b="b"/>
            <a:pathLst>
              <a:path h="3959860">
                <a:moveTo>
                  <a:pt x="0" y="0"/>
                </a:moveTo>
                <a:lnTo>
                  <a:pt x="0" y="3959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609" y="2685139"/>
            <a:ext cx="3096259" cy="1774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640" y="1584050"/>
            <a:ext cx="2458720" cy="23761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/>
          <p:nvPr/>
        </p:nvSpPr>
        <p:spPr>
          <a:xfrm>
            <a:off x="419100" y="2304139"/>
            <a:ext cx="5196840" cy="2416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9269" y="1328018"/>
            <a:ext cx="84188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820"/>
              </a:lnSpc>
            </a:pPr>
            <a:r>
              <a:rPr sz="1800" spc="-15" dirty="0">
                <a:latin typeface="Calibri"/>
                <a:cs typeface="Calibri"/>
              </a:rPr>
              <a:t>Control </a:t>
            </a:r>
            <a:r>
              <a:rPr sz="1800" spc="-5" dirty="0">
                <a:latin typeface="Calibri"/>
                <a:cs typeface="Calibri"/>
              </a:rPr>
              <a:t>dimensional, </a:t>
            </a:r>
            <a:r>
              <a:rPr sz="1800" spc="-10" dirty="0">
                <a:latin typeface="Calibri"/>
                <a:cs typeface="Calibri"/>
              </a:rPr>
              <a:t>(metrología). </a:t>
            </a:r>
            <a:r>
              <a:rPr sz="1800" spc="-15" dirty="0">
                <a:latin typeface="Calibri"/>
                <a:cs typeface="Calibri"/>
              </a:rPr>
              <a:t>Validación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5" dirty="0">
                <a:latin typeface="Calibri"/>
                <a:cs typeface="Calibri"/>
              </a:rPr>
              <a:t>producto, </a:t>
            </a:r>
            <a:r>
              <a:rPr sz="1800" spc="-10" dirty="0">
                <a:latin typeface="Calibri"/>
                <a:cs typeface="Calibri"/>
              </a:rPr>
              <a:t>requerimientos… Posibilidad </a:t>
            </a:r>
            <a:r>
              <a:rPr sz="1800" dirty="0">
                <a:latin typeface="Calibri"/>
                <a:cs typeface="Calibri"/>
              </a:rPr>
              <a:t>de  </a:t>
            </a:r>
            <a:r>
              <a:rPr sz="1800" spc="-10" dirty="0">
                <a:latin typeface="Calibri"/>
                <a:cs typeface="Calibri"/>
              </a:rPr>
              <a:t>verificación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producción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9540" y="2304139"/>
            <a:ext cx="292608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704700"/>
            <a:ext cx="42291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4" name="object 4"/>
          <p:cNvSpPr/>
          <p:nvPr/>
        </p:nvSpPr>
        <p:spPr>
          <a:xfrm>
            <a:off x="5252720" y="1135739"/>
            <a:ext cx="4107179" cy="2465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9720" y="4065883"/>
            <a:ext cx="5078095" cy="48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810"/>
              </a:lnSpc>
            </a:pPr>
            <a:r>
              <a:rPr sz="1800" spc="-15" dirty="0">
                <a:latin typeface="Calibri"/>
                <a:cs typeface="Calibri"/>
              </a:rPr>
              <a:t>Verificación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5" dirty="0">
                <a:latin typeface="Calibri"/>
                <a:cs typeface="Calibri"/>
              </a:rPr>
              <a:t>producto, </a:t>
            </a:r>
            <a:r>
              <a:rPr sz="1800" spc="-10" dirty="0">
                <a:latin typeface="Calibri"/>
                <a:cs typeface="Calibri"/>
              </a:rPr>
              <a:t>optimización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mecanizado,  </a:t>
            </a:r>
            <a:r>
              <a:rPr sz="1800" spc="-5" dirty="0">
                <a:latin typeface="Calibri"/>
                <a:cs typeface="Calibri"/>
              </a:rPr>
              <a:t>fundición..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850" y="1434189"/>
            <a:ext cx="3347720" cy="168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Análisis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5" dirty="0">
                <a:latin typeface="Calibri"/>
                <a:cs typeface="Calibri"/>
              </a:rPr>
              <a:t>diseño del </a:t>
            </a:r>
            <a:r>
              <a:rPr sz="1600" spc="-10" dirty="0">
                <a:latin typeface="Calibri"/>
                <a:cs typeface="Calibri"/>
              </a:rPr>
              <a:t>layout </a:t>
            </a:r>
            <a:r>
              <a:rPr sz="1600" spc="-5" dirty="0">
                <a:latin typeface="Calibri"/>
                <a:cs typeface="Calibri"/>
              </a:rPr>
              <a:t>planning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ts val="1600"/>
              </a:lnSpc>
            </a:pPr>
            <a:r>
              <a:rPr sz="1600" spc="-10" dirty="0">
                <a:latin typeface="Calibri"/>
                <a:cs typeface="Calibri"/>
              </a:rPr>
              <a:t>Ubicación </a:t>
            </a:r>
            <a:r>
              <a:rPr sz="1600" spc="-5" dirty="0">
                <a:latin typeface="Calibri"/>
                <a:cs typeface="Calibri"/>
              </a:rPr>
              <a:t>de maquinaria, </a:t>
            </a:r>
            <a:r>
              <a:rPr sz="1600" spc="-15" dirty="0">
                <a:latin typeface="Calibri"/>
                <a:cs typeface="Calibri"/>
              </a:rPr>
              <a:t>interferencias,  </a:t>
            </a:r>
            <a:r>
              <a:rPr sz="1600" spc="-5" dirty="0">
                <a:latin typeface="Calibri"/>
                <a:cs typeface="Calibri"/>
              </a:rPr>
              <a:t>ampliaciones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modificaciones.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600" spc="-10" dirty="0">
                <a:latin typeface="Calibri"/>
                <a:cs typeface="Calibri"/>
              </a:rPr>
              <a:t>Inventariado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600" spc="-5" dirty="0">
                <a:latin typeface="Calibri"/>
                <a:cs typeface="Calibri"/>
              </a:rPr>
              <a:t>Machine lerning </a:t>
            </a:r>
            <a:r>
              <a:rPr sz="1600" dirty="0">
                <a:latin typeface="Calibri"/>
                <a:cs typeface="Calibri"/>
              </a:rPr>
              <a:t>+ </a:t>
            </a:r>
            <a:r>
              <a:rPr sz="1600" spc="-5" dirty="0">
                <a:latin typeface="Calibri"/>
                <a:cs typeface="Calibri"/>
              </a:rPr>
              <a:t>3d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889" y="3710030"/>
            <a:ext cx="3514090" cy="1258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88329" y="2003150"/>
            <a:ext cx="4043679" cy="3036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15900" y="4536799"/>
            <a:ext cx="504190" cy="502920"/>
          </a:xfrm>
          <a:custGeom>
            <a:avLst/>
            <a:gdLst/>
            <a:ahLst/>
            <a:cxnLst/>
            <a:rect l="l" t="t" r="r" b="b"/>
            <a:pathLst>
              <a:path w="504190" h="502920">
                <a:moveTo>
                  <a:pt x="251459" y="0"/>
                </a:moveTo>
                <a:lnTo>
                  <a:pt x="297589" y="3940"/>
                </a:lnTo>
                <a:lnTo>
                  <a:pt x="340718" y="15344"/>
                </a:lnTo>
                <a:lnTo>
                  <a:pt x="380200" y="33584"/>
                </a:lnTo>
                <a:lnTo>
                  <a:pt x="415385" y="58033"/>
                </a:lnTo>
                <a:lnTo>
                  <a:pt x="445627" y="88063"/>
                </a:lnTo>
                <a:lnTo>
                  <a:pt x="470276" y="123048"/>
                </a:lnTo>
                <a:lnTo>
                  <a:pt x="488685" y="162361"/>
                </a:lnTo>
                <a:lnTo>
                  <a:pt x="500205" y="205374"/>
                </a:lnTo>
                <a:lnTo>
                  <a:pt x="504190" y="251459"/>
                </a:lnTo>
                <a:lnTo>
                  <a:pt x="500205" y="297545"/>
                </a:lnTo>
                <a:lnTo>
                  <a:pt x="488685" y="340558"/>
                </a:lnTo>
                <a:lnTo>
                  <a:pt x="470276" y="379871"/>
                </a:lnTo>
                <a:lnTo>
                  <a:pt x="445627" y="414856"/>
                </a:lnTo>
                <a:lnTo>
                  <a:pt x="415385" y="444886"/>
                </a:lnTo>
                <a:lnTo>
                  <a:pt x="380200" y="469335"/>
                </a:lnTo>
                <a:lnTo>
                  <a:pt x="340718" y="487575"/>
                </a:lnTo>
                <a:lnTo>
                  <a:pt x="297589" y="498979"/>
                </a:lnTo>
                <a:lnTo>
                  <a:pt x="251459" y="502919"/>
                </a:lnTo>
                <a:lnTo>
                  <a:pt x="205374" y="498979"/>
                </a:lnTo>
                <a:lnTo>
                  <a:pt x="162361" y="487575"/>
                </a:lnTo>
                <a:lnTo>
                  <a:pt x="123048" y="469335"/>
                </a:lnTo>
                <a:lnTo>
                  <a:pt x="88063" y="444886"/>
                </a:lnTo>
                <a:lnTo>
                  <a:pt x="58033" y="414856"/>
                </a:lnTo>
                <a:lnTo>
                  <a:pt x="33584" y="379871"/>
                </a:lnTo>
                <a:lnTo>
                  <a:pt x="15344" y="340558"/>
                </a:lnTo>
                <a:lnTo>
                  <a:pt x="3940" y="297545"/>
                </a:lnTo>
                <a:lnTo>
                  <a:pt x="0" y="251459"/>
                </a:lnTo>
                <a:lnTo>
                  <a:pt x="3940" y="205374"/>
                </a:lnTo>
                <a:lnTo>
                  <a:pt x="15344" y="162361"/>
                </a:lnTo>
                <a:lnTo>
                  <a:pt x="33584" y="123048"/>
                </a:lnTo>
                <a:lnTo>
                  <a:pt x="58033" y="88063"/>
                </a:lnTo>
                <a:lnTo>
                  <a:pt x="88063" y="58033"/>
                </a:lnTo>
                <a:lnTo>
                  <a:pt x="123048" y="33584"/>
                </a:lnTo>
                <a:lnTo>
                  <a:pt x="162361" y="15344"/>
                </a:lnTo>
                <a:lnTo>
                  <a:pt x="205374" y="3940"/>
                </a:lnTo>
                <a:lnTo>
                  <a:pt x="2514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169" y="1218289"/>
            <a:ext cx="6874509" cy="168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Planos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5" dirty="0">
                <a:latin typeface="Calibri"/>
                <a:cs typeface="Calibri"/>
              </a:rPr>
              <a:t>modelos 3D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“As-built”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600" spc="-5" dirty="0">
                <a:latin typeface="Calibri"/>
                <a:cs typeface="Calibri"/>
              </a:rPr>
              <a:t>Piping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10" dirty="0">
                <a:latin typeface="Calibri"/>
                <a:cs typeface="Calibri"/>
              </a:rPr>
              <a:t>modelización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tuberías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83100"/>
              </a:lnSpc>
              <a:spcBef>
                <a:spcPts val="1355"/>
              </a:spcBef>
            </a:pPr>
            <a:r>
              <a:rPr sz="1600" spc="-5" dirty="0">
                <a:latin typeface="Calibri"/>
                <a:cs typeface="Calibri"/>
              </a:rPr>
              <a:t>Servicio del </a:t>
            </a:r>
            <a:r>
              <a:rPr sz="1600" spc="-10" dirty="0">
                <a:latin typeface="Calibri"/>
                <a:cs typeface="Calibri"/>
              </a:rPr>
              <a:t>escaneo </a:t>
            </a:r>
            <a:r>
              <a:rPr sz="1600" spc="-5" dirty="0">
                <a:latin typeface="Calibri"/>
                <a:cs typeface="Calibri"/>
              </a:rPr>
              <a:t>laser 3D </a:t>
            </a:r>
            <a:r>
              <a:rPr sz="1600" spc="-15" dirty="0">
                <a:latin typeface="Calibri"/>
                <a:cs typeface="Calibri"/>
              </a:rPr>
              <a:t>genera </a:t>
            </a:r>
            <a:r>
              <a:rPr sz="1600" spc="-10" dirty="0">
                <a:latin typeface="Calibri"/>
                <a:cs typeface="Calibri"/>
              </a:rPr>
              <a:t>documentación precisa “as-is” </a:t>
            </a:r>
            <a:r>
              <a:rPr sz="1600" spc="-25" dirty="0">
                <a:latin typeface="Calibri"/>
                <a:cs typeface="Calibri"/>
              </a:rPr>
              <a:t>(“como </a:t>
            </a:r>
            <a:r>
              <a:rPr sz="1600" spc="-10" dirty="0">
                <a:latin typeface="Calibri"/>
                <a:cs typeface="Calibri"/>
              </a:rPr>
              <a:t>está”),  para </a:t>
            </a:r>
            <a:r>
              <a:rPr sz="1600" spc="-5" dirty="0">
                <a:latin typeface="Calibri"/>
                <a:cs typeface="Calibri"/>
              </a:rPr>
              <a:t>CAD </a:t>
            </a:r>
            <a:r>
              <a:rPr sz="1600" spc="-15" dirty="0">
                <a:latin typeface="Calibri"/>
                <a:cs typeface="Calibri"/>
              </a:rPr>
              <a:t>y/o </a:t>
            </a:r>
            <a:r>
              <a:rPr sz="1600" spc="-10" dirty="0">
                <a:latin typeface="Calibri"/>
                <a:cs typeface="Calibri"/>
              </a:rPr>
              <a:t>especificaciones para </a:t>
            </a:r>
            <a:r>
              <a:rPr sz="1600" spc="-5" dirty="0">
                <a:latin typeface="Calibri"/>
                <a:cs typeface="Calibri"/>
              </a:rPr>
              <a:t>el diseño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10" dirty="0">
                <a:latin typeface="Calibri"/>
                <a:cs typeface="Calibri"/>
              </a:rPr>
              <a:t>modificaciones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plantas </a:t>
            </a:r>
            <a:r>
              <a:rPr sz="1600" spc="-15" dirty="0">
                <a:latin typeface="Calibri"/>
                <a:cs typeface="Calibri"/>
              </a:rPr>
              <a:t>existentes 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nuevas.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11750" y="3016610"/>
            <a:ext cx="4498340" cy="2024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80" y="3271880"/>
            <a:ext cx="4083050" cy="1408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502010"/>
            <a:ext cx="3943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000000"/>
                </a:solidFill>
              </a:rPr>
              <a:t>DIGITALIZACIÓN 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3D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169" y="1218289"/>
            <a:ext cx="2569210" cy="67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Planos </a:t>
            </a:r>
            <a:r>
              <a:rPr sz="1600" dirty="0">
                <a:latin typeface="Calibri"/>
                <a:cs typeface="Calibri"/>
              </a:rPr>
              <a:t>y </a:t>
            </a:r>
            <a:r>
              <a:rPr sz="1600" spc="-5" dirty="0">
                <a:latin typeface="Calibri"/>
                <a:cs typeface="Calibri"/>
              </a:rPr>
              <a:t>modelos 3D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“As-built”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600" spc="-5" dirty="0">
                <a:latin typeface="Calibri"/>
                <a:cs typeface="Calibri"/>
              </a:rPr>
              <a:t>BIM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(Arquitectura/Industria)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020" y="2159360"/>
            <a:ext cx="5304790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7709" y="2304139"/>
            <a:ext cx="3768090" cy="1874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15" dirty="0"/>
              <a:t>DIGITALIZACIÓN </a:t>
            </a:r>
            <a:r>
              <a:rPr spc="-5" dirty="0"/>
              <a:t>3D </a:t>
            </a:r>
            <a:r>
              <a:rPr dirty="0"/>
              <a:t>/ </a:t>
            </a:r>
            <a:r>
              <a:rPr spc="-10" dirty="0"/>
              <a:t>REALIDAD </a:t>
            </a:r>
            <a:r>
              <a:rPr spc="-15" dirty="0"/>
              <a:t>VIRTUAL </a:t>
            </a:r>
            <a:r>
              <a:rPr dirty="0"/>
              <a:t>Y</a:t>
            </a:r>
            <a:r>
              <a:rPr spc="-30" dirty="0"/>
              <a:t> </a:t>
            </a:r>
            <a:r>
              <a:rPr spc="-25" dirty="0"/>
              <a:t>AUMENTADA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pc="-5" dirty="0"/>
              <a:t>[INDUSTRIA</a:t>
            </a:r>
            <a:r>
              <a:rPr spc="-110" dirty="0"/>
              <a:t> </a:t>
            </a:r>
            <a:r>
              <a:rPr spc="-5" dirty="0"/>
              <a:t>4.0]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906</Words>
  <Application>Microsoft Office PowerPoint</Application>
  <PresentationFormat>Personalizado</PresentationFormat>
  <Paragraphs>149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Presentación de PowerPoint</vt:lpstr>
      <vt:lpstr>DIGITALIZACIÓN 3D | REALIDAD VIRTUAL Y AUMENTADA</vt:lpstr>
      <vt:lpstr>DIGITALIZACIÓN 3D |</vt:lpstr>
      <vt:lpstr>DIGITALIZACIÓN 3D |</vt:lpstr>
      <vt:lpstr>DIGITALIZACIÓN 3D | USOS</vt:lpstr>
      <vt:lpstr>DIGITALIZACIÓN 3D | USOS</vt:lpstr>
      <vt:lpstr>DIGITALIZACIÓN 3D | USOS</vt:lpstr>
      <vt:lpstr>DIGITALIZACIÓN 3D | USOS</vt:lpstr>
      <vt:lpstr>DIGITALIZACIÓN 3D | USOS</vt:lpstr>
      <vt:lpstr>DIGITALIZACIÓN 3D | USOS</vt:lpstr>
      <vt:lpstr>DIGITALIZACIÓN 3D | USOS</vt:lpstr>
      <vt:lpstr>DIGITALIZACIÓN 3D | USOS</vt:lpstr>
      <vt:lpstr>DIGITALIZACIÓN 3D | VENTAJAS</vt:lpstr>
      <vt:lpstr>DIGITALIZACIÓN 3D | + REALIDAD VIRTUAL?</vt:lpstr>
      <vt:lpstr>DIGITALIZACIÓN 3D | + REALIDAD VIRTUAL?</vt:lpstr>
      <vt:lpstr>DIGITALIZACIÓN 3D | + REALIDAD VIRTUAL?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REALIDAD VIRTUAL | REALIDAD AUMENTADA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Josetxo - Tasiva</dc:creator>
  <cp:lastModifiedBy>Josetxo - Tasiva</cp:lastModifiedBy>
  <cp:revision>4</cp:revision>
  <dcterms:created xsi:type="dcterms:W3CDTF">2019-07-16T17:12:44Z</dcterms:created>
  <dcterms:modified xsi:type="dcterms:W3CDTF">2021-02-17T13:57:24Z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2019-04-03T00:00:00Z</vt:filetime>
  </property>
  <property fmtid="{D5CDD505-2E9C-101B-9397-08002B2CF9AE}" pid="3" name="Creator">
    <vt:lpwstr>Impress</vt:lpwstr>
  </property>
  <property fmtid="{D5CDD505-2E9C-101B-9397-08002B2CF9AE}" pid="4" name="LastSaved">
    <vt:filetime>2019-04-03T00:00:00Z</vt:filetime>
  </property>
</Properties>
</file>